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C5E90-F5A7-4F63-9131-64E60C9A593A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C481-5821-49B9-8F75-5F3079C81B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44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3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7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4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1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3E6FD0-1D59-4194-BA41-250C137CB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0" y="0"/>
            <a:ext cx="12188479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7768" y="3525567"/>
            <a:ext cx="5760640" cy="506781"/>
          </a:xfrm>
        </p:spPr>
        <p:txBody>
          <a:bodyPr anchor="ctr"/>
          <a:lstStyle>
            <a:lvl1pPr algn="l">
              <a:lnSpc>
                <a:spcPct val="110000"/>
              </a:lnSpc>
              <a:defRPr sz="3200" b="0" i="0" cap="small" spc="300" baseline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035070" y="4238243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讲者 </a:t>
            </a:r>
            <a:r>
              <a:rPr lang="en-US" altLang="zh-CN" sz="1867" b="0" i="0" dirty="0">
                <a:solidFill>
                  <a:schemeClr val="accent5"/>
                </a:solidFill>
                <a:latin typeface="+mn-lt"/>
              </a:rPr>
              <a:t>– </a:t>
            </a:r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部门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cxnSp>
        <p:nvCxnSpPr>
          <p:cNvPr id="9" name="直接连接符 8"/>
          <p:cNvCxnSpPr>
            <a:cxnSpLocks/>
          </p:cNvCxnSpPr>
          <p:nvPr userDrawn="1"/>
        </p:nvCxnSpPr>
        <p:spPr>
          <a:xfrm>
            <a:off x="3678462" y="3651091"/>
            <a:ext cx="0" cy="948776"/>
          </a:xfrm>
          <a:prstGeom prst="line">
            <a:avLst/>
          </a:prstGeom>
          <a:ln w="19050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0AB577AF-A8F6-4CF5-86ED-AB79D8FA9E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2" y="3651091"/>
            <a:ext cx="2529033" cy="3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标题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6217005-7F46-4BDE-A031-3B01AC21F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005"/>
          <a:stretch/>
        </p:blipFill>
        <p:spPr>
          <a:xfrm>
            <a:off x="-1" y="-6778"/>
            <a:ext cx="12198282" cy="6864779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0EFA56C-5D8D-2841-AAA6-579D97970070}"/>
              </a:ext>
            </a:extLst>
          </p:cNvPr>
          <p:cNvSpPr txBox="1">
            <a:spLocks/>
          </p:cNvSpPr>
          <p:nvPr userDrawn="1"/>
        </p:nvSpPr>
        <p:spPr>
          <a:xfrm>
            <a:off x="7727847" y="638400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9618BE-52D6-E647-ABF8-280DF75651BE}" type="datetime3">
              <a:rPr lang="en-US" sz="799" spc="51" baseline="0" smtClean="0">
                <a:solidFill>
                  <a:schemeClr val="bg1"/>
                </a:solidFill>
                <a:latin typeface="+mj-lt"/>
              </a:rPr>
              <a:pPr algn="r"/>
              <a:t>17 March 2021</a:t>
            </a:fld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BEAADDA-C7CA-F04C-B7B5-5B672F808411}"/>
              </a:ext>
            </a:extLst>
          </p:cNvPr>
          <p:cNvSpPr txBox="1">
            <a:spLocks/>
          </p:cNvSpPr>
          <p:nvPr userDrawn="1"/>
        </p:nvSpPr>
        <p:spPr>
          <a:xfrm>
            <a:off x="384000" y="6382724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99" spc="51" baseline="0" dirty="0">
                <a:solidFill>
                  <a:schemeClr val="bg1"/>
                </a:solidFill>
                <a:latin typeface="+mj-lt"/>
              </a:rPr>
              <a:t>VOYAH</a:t>
            </a:r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BD0C27-3B9C-4636-BAC4-1DEA1A7AA26C}"/>
              </a:ext>
            </a:extLst>
          </p:cNvPr>
          <p:cNvSpPr txBox="1"/>
          <p:nvPr userDrawn="1"/>
        </p:nvSpPr>
        <p:spPr>
          <a:xfrm>
            <a:off x="902336" y="2370702"/>
            <a:ext cx="1896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</a:rPr>
              <a:t>01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BBC8804-441D-4B0F-AAE2-B4F958E9646C}"/>
              </a:ext>
            </a:extLst>
          </p:cNvPr>
          <p:cNvCxnSpPr>
            <a:cxnSpLocks/>
          </p:cNvCxnSpPr>
          <p:nvPr userDrawn="1"/>
        </p:nvCxnSpPr>
        <p:spPr>
          <a:xfrm>
            <a:off x="2250497" y="2645156"/>
            <a:ext cx="0" cy="639828"/>
          </a:xfrm>
          <a:prstGeom prst="line">
            <a:avLst/>
          </a:prstGeom>
          <a:ln w="28575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55B0BC7B-6C54-40C8-8053-0492D2512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4149" y="2632121"/>
            <a:ext cx="3648086" cy="6658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分章节内容标题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D2D7872-8169-4837-8F76-3802EE5FF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5018" y="3554475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标题内容备注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0EAB19A9-3731-456E-A8D6-726F722EC0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7196" y="166340"/>
            <a:ext cx="411091" cy="5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9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C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cxnSpLocks/>
          </p:cNvCxnSpPr>
          <p:nvPr userDrawn="1"/>
        </p:nvCxnSpPr>
        <p:spPr>
          <a:xfrm>
            <a:off x="335360" y="6430718"/>
            <a:ext cx="11466117" cy="0"/>
          </a:xfrm>
          <a:prstGeom prst="line">
            <a:avLst/>
          </a:prstGeom>
          <a:ln>
            <a:solidFill>
              <a:srgbClr val="8D9DDD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图形 7">
            <a:extLst>
              <a:ext uri="{FF2B5EF4-FFF2-40B4-BE49-F238E27FC236}">
                <a16:creationId xmlns:a16="http://schemas.microsoft.com/office/drawing/2014/main" id="{3E603A1D-FF73-426C-B9CF-968EA547D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1072" y="376559"/>
            <a:ext cx="1374567" cy="1854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217C3-9B72-4109-B04C-03946DD3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33282"/>
            <a:ext cx="9336360" cy="672000"/>
          </a:xfrm>
        </p:spPr>
        <p:txBody>
          <a:bodyPr lIns="540000"/>
          <a:lstStyle>
            <a:lvl1pPr>
              <a:lnSpc>
                <a:spcPct val="150000"/>
              </a:lnSpc>
              <a:defRPr sz="2500" spc="300" baseline="0">
                <a:solidFill>
                  <a:srgbClr val="6A6A6A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2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标题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6217005-7F46-4BDE-A031-3B01AC21F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005"/>
          <a:stretch/>
        </p:blipFill>
        <p:spPr>
          <a:xfrm>
            <a:off x="-1" y="-6778"/>
            <a:ext cx="12198282" cy="6864779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0EFA56C-5D8D-2841-AAA6-579D97970070}"/>
              </a:ext>
            </a:extLst>
          </p:cNvPr>
          <p:cNvSpPr txBox="1">
            <a:spLocks/>
          </p:cNvSpPr>
          <p:nvPr userDrawn="1"/>
        </p:nvSpPr>
        <p:spPr>
          <a:xfrm>
            <a:off x="7727847" y="638400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9618BE-52D6-E647-ABF8-280DF75651BE}" type="datetime3">
              <a:rPr lang="en-US" sz="799" spc="51" baseline="0" smtClean="0">
                <a:solidFill>
                  <a:schemeClr val="bg1"/>
                </a:solidFill>
                <a:latin typeface="+mj-lt"/>
              </a:rPr>
              <a:pPr algn="r"/>
              <a:t>17 March 2021</a:t>
            </a:fld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BEAADDA-C7CA-F04C-B7B5-5B672F808411}"/>
              </a:ext>
            </a:extLst>
          </p:cNvPr>
          <p:cNvSpPr txBox="1">
            <a:spLocks/>
          </p:cNvSpPr>
          <p:nvPr userDrawn="1"/>
        </p:nvSpPr>
        <p:spPr>
          <a:xfrm>
            <a:off x="384000" y="6382724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99" spc="51" baseline="0" dirty="0">
                <a:solidFill>
                  <a:schemeClr val="bg1"/>
                </a:solidFill>
                <a:latin typeface="+mj-lt"/>
              </a:rPr>
              <a:t>VOYAH</a:t>
            </a:r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BD806268-4105-4974-B240-A2E6F18BF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480" y="404664"/>
            <a:ext cx="1375712" cy="1854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0BD0C27-3B9C-4636-BAC4-1DEA1A7AA26C}"/>
              </a:ext>
            </a:extLst>
          </p:cNvPr>
          <p:cNvSpPr txBox="1"/>
          <p:nvPr userDrawn="1"/>
        </p:nvSpPr>
        <p:spPr>
          <a:xfrm>
            <a:off x="902336" y="2370702"/>
            <a:ext cx="1896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02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BBC8804-441D-4B0F-AAE2-B4F958E9646C}"/>
              </a:ext>
            </a:extLst>
          </p:cNvPr>
          <p:cNvCxnSpPr>
            <a:cxnSpLocks/>
          </p:cNvCxnSpPr>
          <p:nvPr userDrawn="1"/>
        </p:nvCxnSpPr>
        <p:spPr>
          <a:xfrm>
            <a:off x="2250497" y="2645156"/>
            <a:ext cx="0" cy="639828"/>
          </a:xfrm>
          <a:prstGeom prst="line">
            <a:avLst/>
          </a:prstGeom>
          <a:ln w="28575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55B0BC7B-6C54-40C8-8053-0492D2512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4149" y="2632121"/>
            <a:ext cx="3648086" cy="6658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分章节内容标题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D2D7872-8169-4837-8F76-3802EE5FF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5018" y="3554475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标题内容备注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56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标题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6217005-7F46-4BDE-A031-3B01AC21F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005"/>
          <a:stretch/>
        </p:blipFill>
        <p:spPr>
          <a:xfrm>
            <a:off x="-1" y="-6778"/>
            <a:ext cx="12198282" cy="6864779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0EFA56C-5D8D-2841-AAA6-579D97970070}"/>
              </a:ext>
            </a:extLst>
          </p:cNvPr>
          <p:cNvSpPr txBox="1">
            <a:spLocks/>
          </p:cNvSpPr>
          <p:nvPr userDrawn="1"/>
        </p:nvSpPr>
        <p:spPr>
          <a:xfrm>
            <a:off x="7727847" y="638400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9618BE-52D6-E647-ABF8-280DF75651BE}" type="datetime3">
              <a:rPr lang="en-US" sz="799" spc="51" baseline="0" smtClean="0">
                <a:solidFill>
                  <a:schemeClr val="bg1"/>
                </a:solidFill>
                <a:latin typeface="+mj-lt"/>
              </a:rPr>
              <a:pPr algn="r"/>
              <a:t>17 March 2021</a:t>
            </a:fld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BEAADDA-C7CA-F04C-B7B5-5B672F808411}"/>
              </a:ext>
            </a:extLst>
          </p:cNvPr>
          <p:cNvSpPr txBox="1">
            <a:spLocks/>
          </p:cNvSpPr>
          <p:nvPr userDrawn="1"/>
        </p:nvSpPr>
        <p:spPr>
          <a:xfrm>
            <a:off x="384000" y="6382724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99" spc="51" baseline="0" dirty="0">
                <a:solidFill>
                  <a:schemeClr val="bg1"/>
                </a:solidFill>
                <a:latin typeface="+mj-lt"/>
              </a:rPr>
              <a:t>VOYAH</a:t>
            </a:r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BD0C27-3B9C-4636-BAC4-1DEA1A7AA26C}"/>
              </a:ext>
            </a:extLst>
          </p:cNvPr>
          <p:cNvSpPr txBox="1"/>
          <p:nvPr userDrawn="1"/>
        </p:nvSpPr>
        <p:spPr>
          <a:xfrm>
            <a:off x="902336" y="2370702"/>
            <a:ext cx="1896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03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BBC8804-441D-4B0F-AAE2-B4F958E9646C}"/>
              </a:ext>
            </a:extLst>
          </p:cNvPr>
          <p:cNvCxnSpPr>
            <a:cxnSpLocks/>
          </p:cNvCxnSpPr>
          <p:nvPr userDrawn="1"/>
        </p:nvCxnSpPr>
        <p:spPr>
          <a:xfrm>
            <a:off x="2250497" y="2645156"/>
            <a:ext cx="0" cy="639828"/>
          </a:xfrm>
          <a:prstGeom prst="line">
            <a:avLst/>
          </a:prstGeom>
          <a:ln w="28575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55B0BC7B-6C54-40C8-8053-0492D2512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4149" y="2632121"/>
            <a:ext cx="3648086" cy="6658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分章节内容标题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D2D7872-8169-4837-8F76-3802EE5FF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5018" y="3554475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标题内容备注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14DB27-C7CB-4B8F-AD81-B740DDF9D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3448" y="29761"/>
            <a:ext cx="1955385" cy="9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标题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6217005-7F46-4BDE-A031-3B01AC21F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005"/>
          <a:stretch/>
        </p:blipFill>
        <p:spPr>
          <a:xfrm>
            <a:off x="-1" y="-6778"/>
            <a:ext cx="12198282" cy="6864779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0EFA56C-5D8D-2841-AAA6-579D97970070}"/>
              </a:ext>
            </a:extLst>
          </p:cNvPr>
          <p:cNvSpPr txBox="1">
            <a:spLocks/>
          </p:cNvSpPr>
          <p:nvPr userDrawn="1"/>
        </p:nvSpPr>
        <p:spPr>
          <a:xfrm>
            <a:off x="7727847" y="638400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9618BE-52D6-E647-ABF8-280DF75651BE}" type="datetime3">
              <a:rPr lang="en-US" sz="799" spc="51" baseline="0" smtClean="0">
                <a:solidFill>
                  <a:schemeClr val="bg1"/>
                </a:solidFill>
                <a:latin typeface="+mj-lt"/>
              </a:rPr>
              <a:pPr algn="r"/>
              <a:t>17 March 2021</a:t>
            </a:fld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BEAADDA-C7CA-F04C-B7B5-5B672F808411}"/>
              </a:ext>
            </a:extLst>
          </p:cNvPr>
          <p:cNvSpPr txBox="1">
            <a:spLocks/>
          </p:cNvSpPr>
          <p:nvPr userDrawn="1"/>
        </p:nvSpPr>
        <p:spPr>
          <a:xfrm>
            <a:off x="384000" y="6382724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99" spc="51" baseline="0" dirty="0">
                <a:solidFill>
                  <a:schemeClr val="bg1"/>
                </a:solidFill>
                <a:latin typeface="+mj-lt"/>
              </a:rPr>
              <a:t>VOYAH</a:t>
            </a:r>
            <a:endParaRPr lang="en-US" sz="799" spc="5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BD0C27-3B9C-4636-BAC4-1DEA1A7AA26C}"/>
              </a:ext>
            </a:extLst>
          </p:cNvPr>
          <p:cNvSpPr txBox="1"/>
          <p:nvPr userDrawn="1"/>
        </p:nvSpPr>
        <p:spPr>
          <a:xfrm>
            <a:off x="902336" y="2370702"/>
            <a:ext cx="1896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04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BBC8804-441D-4B0F-AAE2-B4F958E9646C}"/>
              </a:ext>
            </a:extLst>
          </p:cNvPr>
          <p:cNvCxnSpPr>
            <a:cxnSpLocks/>
          </p:cNvCxnSpPr>
          <p:nvPr userDrawn="1"/>
        </p:nvCxnSpPr>
        <p:spPr>
          <a:xfrm>
            <a:off x="2250497" y="2645156"/>
            <a:ext cx="0" cy="639828"/>
          </a:xfrm>
          <a:prstGeom prst="line">
            <a:avLst/>
          </a:prstGeom>
          <a:ln w="28575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55B0BC7B-6C54-40C8-8053-0492D2512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4149" y="2632121"/>
            <a:ext cx="3648086" cy="6658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分章节内容标题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D2D7872-8169-4837-8F76-3802EE5FF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5018" y="3554475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标题内容备注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14DB27-C7CB-4B8F-AD81-B740DDF9D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3448" y="29761"/>
            <a:ext cx="1955385" cy="9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3E6FD0-1D59-4194-BA41-250C137CB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0" y="0"/>
            <a:ext cx="12188479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7768" y="3525567"/>
            <a:ext cx="8064896" cy="506781"/>
          </a:xfrm>
        </p:spPr>
        <p:txBody>
          <a:bodyPr anchor="ctr"/>
          <a:lstStyle>
            <a:lvl1pPr algn="l">
              <a:lnSpc>
                <a:spcPct val="110000"/>
              </a:lnSpc>
              <a:defRPr sz="3200" b="0" i="0" cap="small" spc="300" baseline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谢谢聆听！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035070" y="4238243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en-US" altLang="zh-CN" sz="1867" b="0" i="0" dirty="0">
                <a:solidFill>
                  <a:schemeClr val="accent5"/>
                </a:solidFill>
                <a:latin typeface="+mn-lt"/>
              </a:rPr>
              <a:t>2021</a:t>
            </a:r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年</a:t>
            </a:r>
            <a:r>
              <a:rPr lang="en-US" altLang="zh-CN" sz="1867" b="0" i="0" dirty="0">
                <a:solidFill>
                  <a:schemeClr val="accent5"/>
                </a:solidFill>
                <a:latin typeface="+mn-lt"/>
              </a:rPr>
              <a:t>2</a:t>
            </a:r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月</a:t>
            </a:r>
            <a:r>
              <a:rPr lang="en-US" altLang="zh-CN" sz="1867" b="0" i="0" dirty="0">
                <a:solidFill>
                  <a:schemeClr val="accent5"/>
                </a:solidFill>
                <a:latin typeface="+mn-lt"/>
              </a:rPr>
              <a:t>21</a:t>
            </a:r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日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cxnSp>
        <p:nvCxnSpPr>
          <p:cNvPr id="9" name="直接连接符 8"/>
          <p:cNvCxnSpPr>
            <a:cxnSpLocks/>
          </p:cNvCxnSpPr>
          <p:nvPr userDrawn="1"/>
        </p:nvCxnSpPr>
        <p:spPr>
          <a:xfrm>
            <a:off x="3678462" y="3651091"/>
            <a:ext cx="0" cy="948776"/>
          </a:xfrm>
          <a:prstGeom prst="line">
            <a:avLst/>
          </a:prstGeom>
          <a:ln w="19050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0AB577AF-A8F6-4CF5-86ED-AB79D8FA9E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2" y="3651091"/>
            <a:ext cx="2529033" cy="3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2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2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0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1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79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53AB-913D-4092-AA55-139F8486466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4D8C-E2BA-40FF-927A-F5D41A77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1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088878" y="2636244"/>
            <a:ext cx="7780337" cy="866775"/>
          </a:xfrm>
        </p:spPr>
        <p:txBody>
          <a:bodyPr>
            <a:noAutofit/>
          </a:bodyPr>
          <a:lstStyle/>
          <a:p>
            <a:pPr algn="ctr">
              <a:lnSpc>
                <a:spcPct val="103093"/>
              </a:lnSpc>
            </a:pPr>
            <a:r>
              <a:rPr lang="en-US" altLang="zh-CN" sz="2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2021</a:t>
            </a:r>
            <a:r>
              <a:rPr lang="zh-CN" altLang="en-US" sz="2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年度岚</a:t>
            </a:r>
            <a:r>
              <a:rPr lang="zh-CN" altLang="en-US" sz="2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图汽车</a:t>
            </a:r>
            <a:r>
              <a:rPr lang="zh-CN" altLang="en-US" sz="2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授权用户服务（钣喷）中心申请书</a:t>
            </a:r>
            <a:endParaRPr lang="zh-CN" altLang="en-US" sz="2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body" sz="quarter" idx="4294967295"/>
          </p:nvPr>
        </p:nvSpPr>
        <p:spPr>
          <a:xfrm>
            <a:off x="3904977" y="4143496"/>
            <a:ext cx="7488237" cy="696913"/>
          </a:xfrm>
        </p:spPr>
        <p:txBody>
          <a:bodyPr>
            <a:noAutofit/>
          </a:bodyPr>
          <a:lstStyle/>
          <a:p>
            <a:pPr marL="0" indent="0">
              <a:lnSpc>
                <a:spcPct val="103093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申请企业名称：</a:t>
            </a:r>
            <a:endParaRPr lang="zh-CN" altLang="en-US" sz="20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756914" y="4128235"/>
            <a:ext cx="9144000" cy="712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3093"/>
              </a:lnSpc>
              <a:spcBef>
                <a:spcPts val="0"/>
              </a:spcBef>
            </a:pPr>
            <a:endParaRPr lang="zh-CN" altLang="en-US" sz="2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4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632075"/>
            <a:ext cx="5564188" cy="66516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三、申请</a:t>
            </a:r>
            <a:r>
              <a:rPr lang="zh-CN" altLang="en-US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方资质</a:t>
            </a:r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材料</a:t>
            </a:r>
            <a:endParaRPr lang="zh-CN" altLang="en-US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46137"/>
              </p:ext>
            </p:extLst>
          </p:nvPr>
        </p:nvGraphicFramePr>
        <p:xfrm>
          <a:off x="1343472" y="3429000"/>
          <a:ext cx="9753599" cy="28800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4957">
                  <a:extLst>
                    <a:ext uri="{9D8B030D-6E8A-4147-A177-3AD203B41FA5}">
                      <a16:colId xmlns:a16="http://schemas.microsoft.com/office/drawing/2014/main" val="4151748285"/>
                    </a:ext>
                  </a:extLst>
                </a:gridCol>
                <a:gridCol w="7122601">
                  <a:extLst>
                    <a:ext uri="{9D8B030D-6E8A-4147-A177-3AD203B41FA5}">
                      <a16:colId xmlns:a16="http://schemas.microsoft.com/office/drawing/2014/main" val="4239419092"/>
                    </a:ext>
                  </a:extLst>
                </a:gridCol>
                <a:gridCol w="1956041">
                  <a:extLst>
                    <a:ext uri="{9D8B030D-6E8A-4147-A177-3AD203B41FA5}">
                      <a16:colId xmlns:a16="http://schemas.microsoft.com/office/drawing/2014/main" val="1730564142"/>
                    </a:ext>
                  </a:extLst>
                </a:gridCol>
              </a:tblGrid>
              <a:tr h="135047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序号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资质材料名称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是否具备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34761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营业执照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67094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defRPr/>
                      </a:pP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《土地证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》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及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房屋产权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证》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或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土地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租赁合同》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90438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3</a:t>
                      </a:r>
                      <a:endParaRPr lang="zh-CN" altLang="zh-CN" sz="1400" dirty="0" smtClean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环保局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《环评审批意见》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及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《环评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验收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意见》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  <a:p>
                      <a:pPr marL="800100" lvl="1" indent="-342900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若政府统一验收，请提供政府出具的《环评验收报告批文》</a:t>
                      </a:r>
                    </a:p>
                    <a:p>
                      <a:pPr marL="800100" lvl="1" indent="-342900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若企业自行请第三方机构验收，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通过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网站公示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形式完成验收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。请提供第三方机构的《环评验收报告》及政府公示网址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 &amp; 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网页截图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31527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《消防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验收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批文》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015874"/>
                  </a:ext>
                </a:extLst>
              </a:tr>
              <a:tr h="353434"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+mn-cs"/>
                        </a:rPr>
                        <a:t>5</a:t>
                      </a:r>
                      <a:endParaRPr lang="zh-CN" altLang="zh-CN" sz="1400" kern="1200" dirty="0" smtClean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《机动车维修经营备案表》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/《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机动车维修经营许可证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》/《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道路运输经营许可证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》</a:t>
                      </a:r>
                      <a:endParaRPr lang="zh-CN" altLang="zh-CN" sz="1400" dirty="0" smtClean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449930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6</a:t>
                      </a:r>
                      <a:endParaRPr lang="zh-CN" altLang="zh-CN" sz="1400" dirty="0" smtClean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《企业信用报告》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（申请日当月企业信用信息查询结果）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40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3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8234"/>
              <a:ext cx="1816825" cy="3344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图片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或扫描截图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营业执照</a:t>
            </a:r>
            <a:r>
              <a:rPr lang="en-US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》</a:t>
            </a: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9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8234"/>
              <a:ext cx="1816825" cy="34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图片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或扫描截图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19200" y="667960"/>
            <a:ext cx="5717309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3093"/>
              </a:lnSpc>
              <a:defRPr/>
            </a:pPr>
            <a:r>
              <a:rPr lang="zh-CN" altLang="zh-CN" dirty="0" smtClean="0">
                <a:latin typeface="MHei PRC Light" panose="00000500000000000000" pitchFamily="2" charset="-122"/>
                <a:ea typeface="MHei PRC Light" panose="00000500000000000000" pitchFamily="2" charset="-122"/>
              </a:rPr>
              <a:t> </a:t>
            </a:r>
            <a:endParaRPr lang="zh-CN" altLang="zh-CN" dirty="0">
              <a:latin typeface="MHei PRC Light" panose="00000500000000000000" pitchFamily="2" charset="-122"/>
              <a:ea typeface="MHei PRC Light" panose="00000500000000000000" pitchFamily="2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Autofit/>
          </a:bodyPr>
          <a:lstStyle/>
          <a:p>
            <a: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《土地证</a:t>
            </a:r>
            <a:r>
              <a:rPr lang="en-US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》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及</a:t>
            </a:r>
            <a:r>
              <a:rPr lang="en-US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房屋产权</a:t>
            </a:r>
            <a: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证》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或</a:t>
            </a:r>
            <a:r>
              <a:rPr lang="zh-CN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</a:t>
            </a:r>
            <a:r>
              <a:rPr lang="zh-CN" altLang="en-US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土地</a:t>
            </a:r>
            <a:r>
              <a:rPr lang="en-US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/</a:t>
            </a:r>
            <a:r>
              <a:rPr lang="zh-CN" altLang="en-US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场地</a:t>
            </a:r>
            <a:r>
              <a:rPr lang="zh-CN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租赁合同》</a:t>
            </a: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42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8927"/>
            <a:ext cx="9753600" cy="4995173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4242"/>
              <a:ext cx="1816825" cy="334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图片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或扫描截图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环保局</a:t>
            </a:r>
            <a: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《环评审批意见》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及</a:t>
            </a:r>
            <a:r>
              <a:rPr lang="zh-CN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《环评</a:t>
            </a:r>
            <a:r>
              <a:rPr lang="zh-CN" altLang="en-US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验收</a:t>
            </a:r>
            <a:r>
              <a:rPr lang="zh-CN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意见》</a:t>
            </a: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2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8234"/>
              <a:ext cx="1816825" cy="34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图片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或扫描截图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消防或城建部门</a:t>
            </a:r>
            <a:r>
              <a:rPr lang="zh-CN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</a:t>
            </a:r>
            <a:r>
              <a:rPr lang="zh-CN" altLang="en-US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消防验收批文</a:t>
            </a:r>
            <a:r>
              <a:rPr lang="zh-CN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》</a:t>
            </a: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8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8234"/>
              <a:ext cx="1816825" cy="3344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图片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或扫描截图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Autofit/>
          </a:bodyPr>
          <a:lstStyle/>
          <a:p>
            <a: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《机动车维修经营备案表》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或</a:t>
            </a:r>
            <a:r>
              <a:rPr lang="en-US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道路运输经营许可证</a:t>
            </a:r>
            <a:r>
              <a:rPr lang="en-US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》</a:t>
            </a: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8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8234"/>
              <a:ext cx="1816825" cy="34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图片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或扫描截图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企业信用报告</a:t>
            </a:r>
            <a:r>
              <a:rPr lang="en-US" altLang="zh-CN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》</a:t>
            </a: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9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2632075"/>
            <a:ext cx="6400800" cy="66516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四、申请方现场实景照片</a:t>
            </a:r>
            <a:endParaRPr lang="zh-CN" altLang="en-US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289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19200" y="637778"/>
            <a:ext cx="9448800" cy="5594856"/>
            <a:chOff x="2570672" y="992037"/>
            <a:chExt cx="7108166" cy="4623759"/>
          </a:xfrm>
        </p:grpSpPr>
        <p:sp>
          <p:nvSpPr>
            <p:cNvPr id="24" name="矩形 23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219200" y="277425"/>
            <a:ext cx="1338828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园区全景图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3451830"/>
            <a:ext cx="2954655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室内售后接待前台区域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19200" y="3868489"/>
            <a:ext cx="4546121" cy="2487861"/>
            <a:chOff x="2570672" y="835266"/>
            <a:chExt cx="7108166" cy="4623759"/>
          </a:xfrm>
        </p:grpSpPr>
        <p:sp>
          <p:nvSpPr>
            <p:cNvPr id="15" name="矩形 14"/>
            <p:cNvSpPr/>
            <p:nvPr/>
          </p:nvSpPr>
          <p:spPr>
            <a:xfrm>
              <a:off x="2570672" y="835266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56936" y="3098477"/>
              <a:ext cx="2093348" cy="701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6000" y="3868489"/>
            <a:ext cx="4546121" cy="2487861"/>
            <a:chOff x="2570672" y="992037"/>
            <a:chExt cx="7108166" cy="4623759"/>
          </a:xfrm>
        </p:grpSpPr>
        <p:sp>
          <p:nvSpPr>
            <p:cNvPr id="21" name="矩形 20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056936" y="3098478"/>
              <a:ext cx="2093348" cy="701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19200" y="637778"/>
            <a:ext cx="4546121" cy="2758133"/>
            <a:chOff x="2570672" y="992037"/>
            <a:chExt cx="7108166" cy="4623759"/>
          </a:xfrm>
        </p:grpSpPr>
        <p:sp>
          <p:nvSpPr>
            <p:cNvPr id="24" name="矩形 23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096000" y="3451830"/>
            <a:ext cx="2492990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室内客户休息区域照片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96000" y="637778"/>
            <a:ext cx="4546121" cy="2758133"/>
            <a:chOff x="2570672" y="992037"/>
            <a:chExt cx="7108166" cy="4623759"/>
          </a:xfrm>
        </p:grpSpPr>
        <p:sp>
          <p:nvSpPr>
            <p:cNvPr id="28" name="矩形 27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96000" y="240615"/>
            <a:ext cx="3647152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售后接待正门照片（完整外立面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）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3496" y="260111"/>
            <a:ext cx="2031325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rPr>
              <a:t>维修入口正面照片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0" y="2632075"/>
            <a:ext cx="6684579" cy="66516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一、申请</a:t>
            </a:r>
            <a:r>
              <a:rPr lang="zh-CN" altLang="en-US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方基本信息</a:t>
            </a:r>
          </a:p>
        </p:txBody>
      </p:sp>
    </p:spTree>
    <p:extLst>
      <p:ext uri="{BB962C8B-B14F-4D97-AF65-F5344CB8AC3E}">
        <p14:creationId xmlns:p14="http://schemas.microsoft.com/office/powerpoint/2010/main" val="5164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3451830"/>
            <a:ext cx="1569660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喷漆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车间</a:t>
            </a:r>
            <a:r>
              <a:rPr lang="zh-CN" altLang="zh-CN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19200" y="3868489"/>
            <a:ext cx="4546121" cy="2487861"/>
            <a:chOff x="2570672" y="835266"/>
            <a:chExt cx="7108166" cy="4623759"/>
          </a:xfrm>
        </p:grpSpPr>
        <p:sp>
          <p:nvSpPr>
            <p:cNvPr id="15" name="矩形 14"/>
            <p:cNvSpPr/>
            <p:nvPr/>
          </p:nvSpPr>
          <p:spPr>
            <a:xfrm>
              <a:off x="2570672" y="835266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56936" y="3098477"/>
              <a:ext cx="2093348" cy="701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6000" y="3868489"/>
            <a:ext cx="4546121" cy="2487861"/>
            <a:chOff x="2570672" y="992037"/>
            <a:chExt cx="7108166" cy="4623759"/>
          </a:xfrm>
        </p:grpSpPr>
        <p:sp>
          <p:nvSpPr>
            <p:cNvPr id="21" name="矩形 20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056936" y="3098478"/>
              <a:ext cx="2093348" cy="701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19200" y="637778"/>
            <a:ext cx="4546121" cy="2758133"/>
            <a:chOff x="2570672" y="992037"/>
            <a:chExt cx="7108166" cy="4623759"/>
          </a:xfrm>
        </p:grpSpPr>
        <p:sp>
          <p:nvSpPr>
            <p:cNvPr id="24" name="矩形 23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096000" y="3451830"/>
            <a:ext cx="1569660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备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件库房</a:t>
            </a:r>
            <a:r>
              <a:rPr lang="zh-CN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96000" y="637778"/>
            <a:ext cx="4546121" cy="2758133"/>
            <a:chOff x="2570672" y="992037"/>
            <a:chExt cx="7108166" cy="4623759"/>
          </a:xfrm>
        </p:grpSpPr>
        <p:sp>
          <p:nvSpPr>
            <p:cNvPr id="28" name="矩形 27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219200" y="277425"/>
            <a:ext cx="2031325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机电工位区域</a:t>
            </a: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6000" y="276735"/>
            <a:ext cx="1569660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钣金车间</a:t>
            </a:r>
            <a:r>
              <a:rPr lang="zh-CN" altLang="zh-CN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3451830"/>
            <a:ext cx="1569660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洗车区域照片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19200" y="3868489"/>
            <a:ext cx="4546121" cy="2368823"/>
            <a:chOff x="2570672" y="835266"/>
            <a:chExt cx="7108166" cy="4623759"/>
          </a:xfrm>
        </p:grpSpPr>
        <p:sp>
          <p:nvSpPr>
            <p:cNvPr id="15" name="矩形 14"/>
            <p:cNvSpPr/>
            <p:nvPr/>
          </p:nvSpPr>
          <p:spPr>
            <a:xfrm>
              <a:off x="2570672" y="835266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56936" y="3098477"/>
              <a:ext cx="2093348" cy="737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6000" y="3868489"/>
            <a:ext cx="4546121" cy="2368823"/>
            <a:chOff x="2570672" y="992037"/>
            <a:chExt cx="7108166" cy="4623759"/>
          </a:xfrm>
        </p:grpSpPr>
        <p:sp>
          <p:nvSpPr>
            <p:cNvPr id="21" name="矩形 20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056936" y="3098478"/>
              <a:ext cx="2093348" cy="737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19200" y="637778"/>
            <a:ext cx="4546121" cy="2758133"/>
            <a:chOff x="2570672" y="992037"/>
            <a:chExt cx="7108166" cy="4623759"/>
          </a:xfrm>
        </p:grpSpPr>
        <p:sp>
          <p:nvSpPr>
            <p:cNvPr id="24" name="矩形 23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096000" y="3451830"/>
            <a:ext cx="2723823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待交付车辆停车区域照片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96000" y="637778"/>
            <a:ext cx="4546121" cy="2758133"/>
            <a:chOff x="2570672" y="992037"/>
            <a:chExt cx="7108166" cy="4623759"/>
          </a:xfrm>
        </p:grpSpPr>
        <p:sp>
          <p:nvSpPr>
            <p:cNvPr id="28" name="矩形 27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 sz="1800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56936" y="3098477"/>
              <a:ext cx="2093348" cy="63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sz="1800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sz="1800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照片</a:t>
              </a:r>
              <a:endParaRPr lang="zh-CN" altLang="zh-CN" sz="1800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219200" y="277425"/>
            <a:ext cx="1338828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烤漆房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6000" y="276735"/>
            <a:ext cx="1338828" cy="37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旧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件库照片</a:t>
            </a:r>
            <a:endParaRPr lang="zh-CN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440" y="1074637"/>
            <a:ext cx="10210123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1800" b="1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感谢您对岚图</a:t>
            </a:r>
            <a:r>
              <a:rPr lang="zh-CN" altLang="en-US" sz="1800" b="1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授权用户服务（钣喷）中心</a:t>
            </a:r>
            <a:r>
              <a:rPr lang="zh-CN" altLang="en-US" sz="1800" b="1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项目的关注！</a:t>
            </a:r>
            <a:endParaRPr lang="en-US" altLang="zh-CN" sz="1800" b="1" dirty="0" smtClean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>
              <a:lnSpc>
                <a:spcPct val="103093"/>
              </a:lnSpc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投递方式：将此申请材料填写完整后，</a:t>
            </a: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发送</a:t>
            </a:r>
            <a:r>
              <a:rPr lang="en-US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PPT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文件至</a:t>
            </a:r>
            <a:r>
              <a:rPr lang="en-US" altLang="zh-CN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voyah-sn@dfmc.com.cn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进行申请投递</a:t>
            </a:r>
            <a:endParaRPr lang="en-US" altLang="zh-CN" sz="1800" dirty="0" smtClean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342900" indent="-342900">
              <a:lnSpc>
                <a:spcPct val="103093"/>
              </a:lnSpc>
              <a:buFont typeface="+mj-ea"/>
              <a:buAutoNum type="circleNumDbPlain"/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邮件标题格式 </a:t>
            </a:r>
            <a:r>
              <a:rPr lang="en-US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:</a:t>
            </a: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 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 </a:t>
            </a:r>
            <a:r>
              <a:rPr lang="zh-CN" altLang="en-US" sz="1800" b="1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省份</a:t>
            </a:r>
            <a:r>
              <a:rPr lang="en-US" altLang="zh-CN" sz="1800" b="1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+</a:t>
            </a:r>
            <a:r>
              <a:rPr lang="zh-CN" altLang="en-US" sz="1800" b="1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城市</a:t>
            </a:r>
            <a:r>
              <a:rPr lang="en-US" altLang="zh-CN" sz="1800" b="1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+</a:t>
            </a:r>
            <a:r>
              <a:rPr lang="zh-CN" altLang="en-US" sz="1800" b="1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公司</a:t>
            </a:r>
            <a:r>
              <a:rPr lang="zh-CN" altLang="en-US" sz="1800" b="1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名称</a:t>
            </a:r>
            <a:endParaRPr lang="en-US" altLang="zh-CN" sz="1800" b="1" dirty="0" smtClean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342900" indent="-342900">
              <a:lnSpc>
                <a:spcPct val="103093"/>
              </a:lnSpc>
              <a:buFont typeface="+mj-ea"/>
              <a:buAutoNum type="circleNumDbPlain"/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邮件正文：需备注联系人姓名及联系方式</a:t>
            </a: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342900" indent="-342900">
              <a:lnSpc>
                <a:spcPct val="103093"/>
              </a:lnSpc>
              <a:buFont typeface="+mj-ea"/>
              <a:buAutoNum type="circleNumDbPlain"/>
            </a:pP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附件要求：</a:t>
            </a: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800100" lvl="1" indent="-342900">
              <a:lnSpc>
                <a:spcPct val="103093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PPT</a:t>
            </a: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命名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：</a:t>
            </a:r>
            <a:r>
              <a:rPr lang="en-US" altLang="zh-CN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《2021</a:t>
            </a:r>
            <a:r>
              <a:rPr lang="zh-CN" altLang="en-US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年度岚图汽车授权用户服务（钣喷）中心</a:t>
            </a:r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申请书</a:t>
            </a:r>
            <a:r>
              <a:rPr lang="en-US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+</a:t>
            </a: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城市</a:t>
            </a:r>
            <a:r>
              <a:rPr lang="en-US" altLang="zh-CN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+</a:t>
            </a:r>
            <a:r>
              <a:rPr lang="zh-CN" altLang="en-US" sz="18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公司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名称</a:t>
            </a:r>
            <a:r>
              <a:rPr lang="en-US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》</a:t>
            </a: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800100" lvl="1" indent="-342900">
              <a:lnSpc>
                <a:spcPct val="103093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PPT</a:t>
            </a: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大小：请勿超过</a:t>
            </a:r>
            <a:r>
              <a:rPr lang="en-US" altLang="zh-CN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20Mb</a:t>
            </a:r>
          </a:p>
          <a:p>
            <a:pPr marL="800100" lvl="1" indent="-342900">
              <a:lnSpc>
                <a:spcPct val="103093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直接上传附件，请勿转接至其他下载平台。</a:t>
            </a: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800100" lvl="1" indent="-342900">
              <a:lnSpc>
                <a:spcPct val="103093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6477" y="5096511"/>
            <a:ext cx="1035413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法律声明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任何欺诈（包括但不限于提供伪造、变造的证明文件、虚假不实信息）行为或腐败（包括赠送任何礼物）行为都将导致相应申请立即失效，并丧失申请资格。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申请人承诺其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向岚图汽车提出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申请的行为以及其相关文件、信息不会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导致岚图向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任何第三方承担侵权责任，若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造成岚图汽车遭受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任何损失，将由相关申请人承担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0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AE4D5-4881-4D1E-AA24-BE729FC617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4452" y="3084403"/>
            <a:ext cx="2409934" cy="50641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谢谢！</a:t>
            </a:r>
            <a:endParaRPr lang="zh-CN" altLang="en-US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242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70153"/>
              </p:ext>
            </p:extLst>
          </p:nvPr>
        </p:nvGraphicFramePr>
        <p:xfrm>
          <a:off x="1219201" y="698089"/>
          <a:ext cx="9753600" cy="303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7133">
                  <a:extLst>
                    <a:ext uri="{9D8B030D-6E8A-4147-A177-3AD203B41FA5}">
                      <a16:colId xmlns:a16="http://schemas.microsoft.com/office/drawing/2014/main" val="697454847"/>
                    </a:ext>
                  </a:extLst>
                </a:gridCol>
                <a:gridCol w="6356467">
                  <a:extLst>
                    <a:ext uri="{9D8B030D-6E8A-4147-A177-3AD203B41FA5}">
                      <a16:colId xmlns:a16="http://schemas.microsoft.com/office/drawing/2014/main" val="819246644"/>
                    </a:ext>
                  </a:extLst>
                </a:gridCol>
              </a:tblGrid>
              <a:tr h="432503">
                <a:tc gridSpan="2"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企业信息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13131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申请方企业名称</a:t>
                      </a: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187033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申请方企业注册地址</a:t>
                      </a: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474673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申请方法人代表</a:t>
                      </a: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434799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申请方现有维修资质类别</a:t>
                      </a: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52646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申请方企业网址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+mn-cs"/>
                        </a:rPr>
                        <a:t>（如有）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843581"/>
                  </a:ext>
                </a:extLst>
              </a:tr>
              <a:tr h="417987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+mn-cs"/>
                        </a:rPr>
                        <a:t>申请方所属集团（如有）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814656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73260"/>
              </p:ext>
            </p:extLst>
          </p:nvPr>
        </p:nvGraphicFramePr>
        <p:xfrm>
          <a:off x="1219201" y="4149078"/>
          <a:ext cx="9753599" cy="1846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7134">
                  <a:extLst>
                    <a:ext uri="{9D8B030D-6E8A-4147-A177-3AD203B41FA5}">
                      <a16:colId xmlns:a16="http://schemas.microsoft.com/office/drawing/2014/main" val="4108991668"/>
                    </a:ext>
                  </a:extLst>
                </a:gridCol>
                <a:gridCol w="6356465">
                  <a:extLst>
                    <a:ext uri="{9D8B030D-6E8A-4147-A177-3AD203B41FA5}">
                      <a16:colId xmlns:a16="http://schemas.microsoft.com/office/drawing/2014/main" val="1113622180"/>
                    </a:ext>
                  </a:extLst>
                </a:gridCol>
              </a:tblGrid>
              <a:tr h="369256">
                <a:tc gridSpan="2"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联系人信息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16510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联系人姓名</a:t>
                      </a:r>
                      <a:endParaRPr lang="zh-CN" altLang="en-US" sz="1400" b="1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19612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联系人电话</a:t>
                      </a: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84916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联系人邮箱</a:t>
                      </a: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32456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+mn-cs"/>
                        </a:rPr>
                        <a:t>联系人职位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6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2561"/>
              </p:ext>
            </p:extLst>
          </p:nvPr>
        </p:nvGraphicFramePr>
        <p:xfrm>
          <a:off x="1055298" y="580100"/>
          <a:ext cx="9753600" cy="176147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01374">
                  <a:extLst>
                    <a:ext uri="{9D8B030D-6E8A-4147-A177-3AD203B41FA5}">
                      <a16:colId xmlns:a16="http://schemas.microsoft.com/office/drawing/2014/main" val="1471093955"/>
                    </a:ext>
                  </a:extLst>
                </a:gridCol>
                <a:gridCol w="5952226">
                  <a:extLst>
                    <a:ext uri="{9D8B030D-6E8A-4147-A177-3AD203B41FA5}">
                      <a16:colId xmlns:a16="http://schemas.microsoft.com/office/drawing/2014/main" val="2529298244"/>
                    </a:ext>
                  </a:extLst>
                </a:gridCol>
              </a:tblGrid>
              <a:tr h="230798">
                <a:tc gridSpan="2"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经营情况</a:t>
                      </a:r>
                      <a:endParaRPr lang="zh-CN" sz="1200" dirty="0">
                        <a:solidFill>
                          <a:schemeClr val="bg1"/>
                        </a:solidFill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MHei PRC Light" panose="00000500000000000000" pitchFamily="2" charset="-122"/>
                        <a:ea typeface="MHei PRC Light" panose="000005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21500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维修品牌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108802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月进厂台</a:t>
                      </a:r>
                      <a:r>
                        <a:rPr 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次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（近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6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个月平均）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09055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维修产值</a:t>
                      </a: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/</a:t>
                      </a:r>
                      <a:r>
                        <a:rPr 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月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（近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6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个月平均）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48766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事故维修 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机电维修占比（例：事故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% 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，机电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）（近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个月平均）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672278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合作保险公司</a:t>
                      </a:r>
                      <a:endParaRPr lang="zh-CN" altLang="zh-CN" sz="1200" b="0" dirty="0" smtClean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03325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注册资金</a:t>
                      </a:r>
                      <a:endParaRPr lang="zh-CN" altLang="zh-CN" sz="1200" b="0" dirty="0" smtClean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268132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15274"/>
              </p:ext>
            </p:extLst>
          </p:nvPr>
        </p:nvGraphicFramePr>
        <p:xfrm>
          <a:off x="1055050" y="2494801"/>
          <a:ext cx="9753600" cy="12960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531106529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767899120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场地情况</a:t>
                      </a:r>
                      <a:endParaRPr lang="zh-CN" altLang="zh-CN" sz="1200" b="1" kern="1200" dirty="0" smtClean="0">
                        <a:solidFill>
                          <a:schemeClr val="bg1"/>
                        </a:solidFill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440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可提供给岚图汽车作为经营场所的详细地址</a:t>
                      </a:r>
                      <a:endParaRPr lang="zh-CN" alt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271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占地面积</a:t>
                      </a:r>
                      <a:endParaRPr lang="zh-CN" alt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2283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建筑面积</a:t>
                      </a:r>
                      <a:r>
                        <a:rPr lang="en-US" altLang="zh-CN" sz="1200" b="0" baseline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 </a:t>
                      </a:r>
                      <a:endParaRPr lang="zh-CN" alt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297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土地性质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3051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建筑使用性质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27453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99737"/>
              </p:ext>
            </p:extLst>
          </p:nvPr>
        </p:nvGraphicFramePr>
        <p:xfrm>
          <a:off x="1055298" y="3933056"/>
          <a:ext cx="9753600" cy="227201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8627">
                  <a:extLst>
                    <a:ext uri="{9D8B030D-6E8A-4147-A177-3AD203B41FA5}">
                      <a16:colId xmlns:a16="http://schemas.microsoft.com/office/drawing/2014/main" val="3010394088"/>
                    </a:ext>
                  </a:extLst>
                </a:gridCol>
                <a:gridCol w="5934973">
                  <a:extLst>
                    <a:ext uri="{9D8B030D-6E8A-4147-A177-3AD203B41FA5}">
                      <a16:colId xmlns:a16="http://schemas.microsoft.com/office/drawing/2014/main" val="410975232"/>
                    </a:ext>
                  </a:extLst>
                </a:gridCol>
              </a:tblGrid>
              <a:tr h="252446">
                <a:tc gridSpan="2"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可提供给岚图汽车作为经营场所的具体信息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400" b="0" dirty="0">
                        <a:effectLst/>
                        <a:latin typeface="MHei PRC Light" panose="00000500000000000000" pitchFamily="2" charset="-122"/>
                        <a:ea typeface="MHei PRC Light" panose="000005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01548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前台区域面积</a:t>
                      </a:r>
                      <a:endParaRPr lang="zh-CN" altLang="zh-CN" sz="1200" b="0" dirty="0" smtClean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377550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客休区域面积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748007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岚图汽车专属维修工位数量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03537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备</a:t>
                      </a: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件库房面积</a:t>
                      </a:r>
                      <a:endParaRPr lang="zh-CN" altLang="zh-CN" sz="1200" b="0" dirty="0" smtClean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306066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客户</a:t>
                      </a:r>
                      <a:r>
                        <a:rPr 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停车区面积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82790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烤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漆</a:t>
                      </a:r>
                      <a:r>
                        <a:rPr lang="zh-CN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房数量</a:t>
                      </a:r>
                      <a:endParaRPr lang="zh-CN" altLang="zh-CN" sz="1200" b="0" dirty="0" smtClean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19498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钣金工位数量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914921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供电余量是否满足安装两个</a:t>
                      </a:r>
                      <a:r>
                        <a:rPr lang="en-US" altLang="zh-CN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11KW</a:t>
                      </a:r>
                      <a:r>
                        <a:rPr lang="zh-CN" altLang="en-US" sz="1200" b="0" dirty="0" smtClean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  <a:cs typeface="Arial" panose="020B0604020202020204" pitchFamily="34" charset="0"/>
                        </a:rPr>
                        <a:t>充电桩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 </a:t>
                      </a:r>
                      <a:endParaRPr lang="zh-CN" sz="1200" b="0" dirty="0">
                        <a:effectLst/>
                        <a:latin typeface="华康金刚黑 Medium" panose="020B0500000000000000" pitchFamily="34" charset="-122"/>
                        <a:ea typeface="华康金刚黑 Medium" panose="020B05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49106" marR="4910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73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A4926A6-07AC-416B-B81E-7E910FEA6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32075"/>
            <a:ext cx="5559972" cy="66516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二、申请</a:t>
            </a:r>
            <a:r>
              <a:rPr lang="zh-CN" altLang="en-US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方情况简介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64998"/>
              </p:ext>
            </p:extLst>
          </p:nvPr>
        </p:nvGraphicFramePr>
        <p:xfrm>
          <a:off x="1271464" y="3789040"/>
          <a:ext cx="9753602" cy="17129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9674">
                  <a:extLst>
                    <a:ext uri="{9D8B030D-6E8A-4147-A177-3AD203B41FA5}">
                      <a16:colId xmlns:a16="http://schemas.microsoft.com/office/drawing/2014/main" val="4151748285"/>
                    </a:ext>
                  </a:extLst>
                </a:gridCol>
                <a:gridCol w="9023928">
                  <a:extLst>
                    <a:ext uri="{9D8B030D-6E8A-4147-A177-3AD203B41FA5}">
                      <a16:colId xmlns:a16="http://schemas.microsoft.com/office/drawing/2014/main" val="4239419092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序号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资质材料名称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3476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ctr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企业介绍 、集团介绍及网络布局图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67094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企业</a:t>
                      </a:r>
                      <a:r>
                        <a:rPr lang="zh-CN" altLang="zh-CN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对外公开股权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信息 、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 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股权架构图 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904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3</a:t>
                      </a:r>
                      <a:endParaRPr lang="zh-CN" altLang="zh-CN" sz="1600" dirty="0" smtClean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对接岚图汽车业务人员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信息</a:t>
                      </a:r>
                      <a:endParaRPr lang="zh-CN" altLang="zh-CN" sz="1400" dirty="0" smtClean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31527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ctr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华康金刚黑 Medium" panose="020B0500000000000000" pitchFamily="34" charset="-122"/>
                          <a:ea typeface="华康金刚黑 Medium" panose="020B0500000000000000" pitchFamily="34" charset="-122"/>
                        </a:rPr>
                        <a:t>场地及周边卫星图</a:t>
                      </a:r>
                      <a:endParaRPr lang="zh-CN" altLang="zh-CN" sz="1400" dirty="0" smtClean="0">
                        <a:solidFill>
                          <a:schemeClr val="tx1"/>
                        </a:solidFill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015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7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799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917772" y="2929808"/>
              <a:ext cx="1480376" cy="34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文字或图片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19200" y="667960"/>
            <a:ext cx="5561227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3093"/>
              </a:lnSpc>
            </a:pPr>
            <a:endParaRPr lang="zh-CN" altLang="en-US" dirty="0">
              <a:latin typeface="MHei PRC Light" panose="00000500000000000000" pitchFamily="2" charset="-122"/>
              <a:ea typeface="MHei PRC Light" panose="00000500000000000000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-1" y="133350"/>
            <a:ext cx="11183008" cy="671513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企业介绍 、集团介绍及网络布局图企业介绍 、集团介绍及网络布局图 </a:t>
            </a:r>
            <a:b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</a:b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0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349123" y="3148234"/>
              <a:ext cx="1480376" cy="3344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请提供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文字及图片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/>
          <a:lstStyle/>
          <a:p>
            <a: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公司对外公开股权</a:t>
            </a:r>
            <a:r>
              <a:rPr lang="zh-CN" altLang="en-US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信息、股权</a:t>
            </a:r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架构图 </a:t>
            </a:r>
          </a:p>
        </p:txBody>
      </p:sp>
    </p:spTree>
    <p:extLst>
      <p:ext uri="{BB962C8B-B14F-4D97-AF65-F5344CB8AC3E}">
        <p14:creationId xmlns:p14="http://schemas.microsoft.com/office/powerpoint/2010/main" val="27217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349123" y="3148234"/>
              <a:ext cx="1480376" cy="3344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提供人员架构图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336088" cy="67151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对接岚图汽车业务人员信息</a:t>
            </a:r>
            <a:br>
              <a:rPr lang="zh-CN" altLang="en-US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</a:b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5368" y="784372"/>
            <a:ext cx="8856984" cy="331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3093"/>
              </a:lnSpc>
              <a:defRPr/>
            </a:pPr>
            <a:r>
              <a:rPr lang="zh-CN" altLang="en-US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人员组织架构图，主要管理</a:t>
            </a:r>
            <a:r>
              <a:rPr lang="zh-CN" altLang="en-US" sz="16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人员包含</a:t>
            </a:r>
            <a:r>
              <a:rPr lang="zh-CN" altLang="en-US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但不限于总经理、售后</a:t>
            </a:r>
            <a:r>
              <a:rPr lang="en-US" altLang="zh-CN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/</a:t>
            </a:r>
            <a:r>
              <a:rPr lang="zh-CN" altLang="en-US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服务经理、备件</a:t>
            </a:r>
            <a:r>
              <a:rPr lang="zh-CN" altLang="en-US" sz="16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经理</a:t>
            </a:r>
            <a:endParaRPr lang="zh-CN" altLang="zh-CN" sz="16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9200" y="1130301"/>
            <a:ext cx="9753600" cy="5003800"/>
            <a:chOff x="2570672" y="992037"/>
            <a:chExt cx="7108166" cy="4623759"/>
          </a:xfrm>
        </p:grpSpPr>
        <p:sp>
          <p:nvSpPr>
            <p:cNvPr id="3" name="矩形 2"/>
            <p:cNvSpPr/>
            <p:nvPr/>
          </p:nvSpPr>
          <p:spPr>
            <a:xfrm>
              <a:off x="2570672" y="992037"/>
              <a:ext cx="7108166" cy="462375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3093"/>
                </a:lnSpc>
              </a:pPr>
              <a:endParaRPr lang="zh-CN" altLang="en-US">
                <a:latin typeface="华康金刚黑 Medium" panose="020B0500000000000000" pitchFamily="34" charset="-122"/>
                <a:ea typeface="华康金刚黑 Medium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72844" y="3148234"/>
              <a:ext cx="1480376" cy="34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3093"/>
                </a:lnSpc>
              </a:pP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请</a:t>
              </a:r>
              <a:r>
                <a:rPr lang="zh-CN" altLang="zh-CN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提供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华康金刚黑 Medium" panose="020B0500000000000000" pitchFamily="34" charset="-122"/>
                  <a:ea typeface="华康金刚黑 Medium" panose="020B0500000000000000" pitchFamily="34" charset="-122"/>
                </a:rPr>
                <a:t>卫星图截图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336088" cy="671513"/>
          </a:xfrm>
        </p:spPr>
        <p:txBody>
          <a:bodyPr>
            <a:noAutofit/>
          </a:bodyPr>
          <a:lstStyle/>
          <a:p>
            <a:pPr lvl="0"/>
            <a:r>
              <a:rPr lang="zh-CN" altLang="en-US" sz="24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场地及周边卫星图</a:t>
            </a:r>
            <a: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/>
            </a:r>
            <a:br>
              <a:rPr lang="zh-CN" altLang="zh-CN" sz="24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</a:br>
            <a:endParaRPr lang="zh-CN" altLang="en-US" sz="24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828946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需</a:t>
            </a:r>
            <a:r>
              <a:rPr lang="zh-CN" altLang="en-US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标注</a:t>
            </a:r>
            <a:r>
              <a:rPr lang="zh-CN" altLang="en-US" sz="16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出申请人所在</a:t>
            </a:r>
            <a:r>
              <a:rPr lang="zh-CN" altLang="en-US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的建筑位置</a:t>
            </a:r>
            <a:r>
              <a:rPr lang="zh-CN" altLang="en-US" sz="16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及车辆</a:t>
            </a:r>
            <a:r>
              <a:rPr lang="zh-CN" altLang="en-US" sz="1600" dirty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动</a:t>
            </a:r>
            <a:r>
              <a:rPr lang="zh-CN" altLang="en-US" sz="16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线</a:t>
            </a:r>
            <a:endParaRPr lang="zh-CN" altLang="en-US" sz="1600" dirty="0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20136" y="5445224"/>
            <a:ext cx="1296144" cy="5040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华康金刚黑 Medium" panose="020B0500000000000000" pitchFamily="34" charset="-122"/>
              <a:ea typeface="华康金刚黑 Medium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4312" y="5445224"/>
            <a:ext cx="1440160" cy="5040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dirty="0" smtClean="0">
                <a:latin typeface="华康金刚黑 Medium" panose="020B0500000000000000" pitchFamily="34" charset="-122"/>
                <a:ea typeface="华康金刚黑 Medium" panose="020B0500000000000000" pitchFamily="34" charset="-122"/>
              </a:rPr>
              <a:t>申请人位置</a:t>
            </a:r>
          </a:p>
        </p:txBody>
      </p:sp>
    </p:spTree>
    <p:extLst>
      <p:ext uri="{BB962C8B-B14F-4D97-AF65-F5344CB8AC3E}">
        <p14:creationId xmlns:p14="http://schemas.microsoft.com/office/powerpoint/2010/main" val="39932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808</Words>
  <Application>Microsoft Office PowerPoint</Application>
  <PresentationFormat>宽屏</PresentationFormat>
  <Paragraphs>145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FZLanTingHei-L-GBK</vt:lpstr>
      <vt:lpstr>MHei PRC Light</vt:lpstr>
      <vt:lpstr>等线</vt:lpstr>
      <vt:lpstr>等线 Light</vt:lpstr>
      <vt:lpstr>华康金刚黑</vt:lpstr>
      <vt:lpstr>华康金刚黑 Medium</vt:lpstr>
      <vt:lpstr>Arial</vt:lpstr>
      <vt:lpstr>Office 主题​​</vt:lpstr>
      <vt:lpstr>2021年度岚图汽车授权用户服务（钣喷）中心申请书</vt:lpstr>
      <vt:lpstr>一、申请方基本信息</vt:lpstr>
      <vt:lpstr>PowerPoint 演示文稿</vt:lpstr>
      <vt:lpstr>PowerPoint 演示文稿</vt:lpstr>
      <vt:lpstr>二、申请方情况简介</vt:lpstr>
      <vt:lpstr>企业介绍 、集团介绍及网络布局图企业介绍 、集团介绍及网络布局图  </vt:lpstr>
      <vt:lpstr>公司对外公开股权信息、股权架构图 </vt:lpstr>
      <vt:lpstr>对接岚图汽车业务人员信息 </vt:lpstr>
      <vt:lpstr>场地及周边卫星图 </vt:lpstr>
      <vt:lpstr>三、申请方资质材料</vt:lpstr>
      <vt:lpstr>《营业执照》</vt:lpstr>
      <vt:lpstr>《土地证》及《房屋产权证》或《土地/场地租赁合同》</vt:lpstr>
      <vt:lpstr>环保局《环评审批意见》及《环评验收意见》</vt:lpstr>
      <vt:lpstr>消防或城建部门《消防验收批文》</vt:lpstr>
      <vt:lpstr>《机动车维修经营备案表》或《道路运输经营许可证》</vt:lpstr>
      <vt:lpstr>《企业信用报告》</vt:lpstr>
      <vt:lpstr>四、申请方现场实景照片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2021年度岚图汽车授权钣喷中心发展申请书</dc:title>
  <dc:creator>黄祥(岚图汽车科技公司)</dc:creator>
  <cp:lastModifiedBy>黄祥(岚图汽车科技公司)</cp:lastModifiedBy>
  <cp:revision>5</cp:revision>
  <dcterms:created xsi:type="dcterms:W3CDTF">2021-03-12T09:42:16Z</dcterms:created>
  <dcterms:modified xsi:type="dcterms:W3CDTF">2021-03-17T04:07:31Z</dcterms:modified>
</cp:coreProperties>
</file>